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9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B08FBE6A-3C59-432B-29AA-052D12C0B7FA}"/>
              </a:ext>
            </a:extLst>
          </p:cNvPr>
          <p:cNvSpPr/>
          <p:nvPr/>
        </p:nvSpPr>
        <p:spPr>
          <a:xfrm>
            <a:off x="0" y="4206240"/>
            <a:ext cx="12191996" cy="265176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718CDE-F4E3-4985-8855-4C91CA3118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60120" y="640080"/>
            <a:ext cx="10268711" cy="3227832"/>
          </a:xfrm>
        </p:spPr>
        <p:txBody>
          <a:bodyPr anchor="b" anchorCtr="1"/>
          <a:lstStyle>
            <a:lvl1pPr algn="ctr">
              <a:defRPr sz="8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29D71FA-0A9F-B84B-5BB3-8600D660C0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0120" y="4526280"/>
            <a:ext cx="10268711" cy="1508760"/>
          </a:xfrm>
        </p:spPr>
        <p:txBody>
          <a:bodyPr anchorCtr="1"/>
          <a:lstStyle>
            <a:lvl1pPr algn="ctr"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D2736F21-55F6-CC88-F412-F092B2F4BF9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86389A84-78E3-4BB8-8020-2508436F2620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200E912D-E0A2-2E98-932C-7E2004CFFA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A6C226CF-8029-CC5E-C06E-7778743C8E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177B873-A354-4AED-835A-84B422E688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060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FE51-46EC-DA72-A029-4FA8A0394F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DAAF6-A7FE-DE4C-CFCB-B82963B8949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1C1BC5FB-F941-ED04-8559-4E56778E86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F29357-344B-474E-863B-738AA76DA62D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240FCF-5B1A-5E97-6FAC-5478F76DD88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1D1C910-6F0C-0EDB-446D-0C4455D940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CBB2E7-C89A-4937-B6CC-367A08294D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5DB15E3A-B138-CDEB-C6AE-AB324D161134}"/>
              </a:ext>
            </a:extLst>
          </p:cNvPr>
          <p:cNvSpPr/>
          <p:nvPr/>
        </p:nvSpPr>
        <p:spPr>
          <a:xfrm>
            <a:off x="7108271" y="0"/>
            <a:ext cx="5083725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5AF716BA-B843-984D-2DB3-1661B9217B2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751743" y="643463"/>
            <a:ext cx="3477088" cy="5533491"/>
          </a:xfrm>
        </p:spPr>
        <p:txBody>
          <a:bodyPr vert="eaVert" tIns="91440" bIns="9144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DECC82EE-E105-259A-2E30-A8A1E440A13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60120" y="643463"/>
            <a:ext cx="5504688" cy="5533491"/>
          </a:xfrm>
        </p:spPr>
        <p:txBody>
          <a:bodyPr vert="eaVert" tIns="91440" bIns="9144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9BC087BD-7A38-CD0B-FCD7-6FE29B2E2B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617893" y="6356351"/>
            <a:ext cx="2522802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00A9C61-4A8E-443D-AD8C-9F993718CBB6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E67B8CE-9172-9CCC-6944-DD4791240D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7F5B498-4EF8-6FC9-6166-556D2C5F01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6A8FE04-E9A7-4637-837B-ACA83E65B1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23B1-926B-2566-C69A-E16900CF4A4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9691-E384-F757-CF6D-B3E99C9CD9C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D424811-FBB1-AE79-7E2B-69B7EFEB7B4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35BEE3-1603-486A-AC9C-78D6A8D20023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0DA0BCB-1FFB-A316-8364-0B141EDC2DE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5C89D34-4C7B-7A28-0CD9-A178C0E452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53D6A5-596C-47E4-AA28-6C2F4F1034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82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713DAD5-B343-2C47-9BC2-1E1DEF6C2D8D}"/>
              </a:ext>
            </a:extLst>
          </p:cNvPr>
          <p:cNvSpPr/>
          <p:nvPr/>
        </p:nvSpPr>
        <p:spPr>
          <a:xfrm>
            <a:off x="0" y="0"/>
            <a:ext cx="12191996" cy="4224976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9A14B1-A6BD-73B4-73A6-1CC97F554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120" y="768096"/>
            <a:ext cx="10268711" cy="3136391"/>
          </a:xfrm>
        </p:spPr>
        <p:txBody>
          <a:bodyPr anchor="b"/>
          <a:lstStyle>
            <a:lvl1pPr>
              <a:defRPr sz="7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C6C0DE-AA4D-D611-191D-9EE2FB6BB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120" y="4544568"/>
            <a:ext cx="10268711" cy="1545336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8">
            <a:extLst>
              <a:ext uri="{FF2B5EF4-FFF2-40B4-BE49-F238E27FC236}">
                <a16:creationId xmlns:a16="http://schemas.microsoft.com/office/drawing/2014/main" id="{1AE8117D-C98D-756D-0B12-8C36465172C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DB827D-0BC1-4698-A6AD-548D693FD585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F05DC7E-C637-0B48-8BEE-349FF51B4E8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A83BDD49-9990-9214-6F97-3E1DF7EBEA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C97E07-2394-424E-B516-00D04F48D3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4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C174-5269-76E4-466E-635758437A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0A8D-C286-6EE8-DF43-3A0FF6F653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60120" y="2587751"/>
            <a:ext cx="4815843" cy="35935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10EF4-EB33-CFC1-9DB1-F18C3CFE59A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12988" y="2583372"/>
            <a:ext cx="4815843" cy="35935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F313BFD-0F1D-7E0C-7E2A-B15B19DBD8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129443-32A6-4078-A625-CC9702B7EB9F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2EE65B08-A0DA-CB79-4F85-AE33C23B2B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18F490B5-8FDF-BE3B-FB11-3F9EAD7687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841C6-9E9F-4BF6-BB91-075C29D61B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7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AC41F12-E6D3-FF34-1578-4CE7A0344A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120" y="2587751"/>
            <a:ext cx="4818888" cy="892052"/>
          </a:xfrm>
        </p:spPr>
        <p:txBody>
          <a:bodyPr anchor="ctr"/>
          <a:lstStyle>
            <a:lvl1pPr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A5CFE5F-AA0D-18A9-F2DB-BA44DFF87AA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60120" y="3594533"/>
            <a:ext cx="4818888" cy="25868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85729-DBC6-6BEF-A3A2-15A3970250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9944" y="2587751"/>
            <a:ext cx="4818888" cy="892052"/>
          </a:xfrm>
        </p:spPr>
        <p:txBody>
          <a:bodyPr anchor="ctr"/>
          <a:lstStyle>
            <a:lvl1pPr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82A5488-D56A-1BC3-A3F7-06F9B3F1D5E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409944" y="3594533"/>
            <a:ext cx="4818888" cy="25868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9">
            <a:extLst>
              <a:ext uri="{FF2B5EF4-FFF2-40B4-BE49-F238E27FC236}">
                <a16:creationId xmlns:a16="http://schemas.microsoft.com/office/drawing/2014/main" id="{62BDAF29-3278-3EE7-38A4-B993F6519A9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DD2DDB-83D0-4D99-9ED6-92A52CE1D5FB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6456C3AE-ECFE-B736-DEE5-AA571EFF6B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2AC4DF23-B61F-7D3C-40FC-B69224A4E2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9FB8AE-6D4E-4021-8AA0-E45CB369C8E2}" type="slidenum">
              <a:t>‹#›</a:t>
            </a:fld>
            <a:endParaRPr lang="en-US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BC18D771-B97B-FD56-ACFB-441D1F28ED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713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6153-C705-1138-8ADD-3BEC80A6A3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B6658F8-2466-43CE-F4C0-83EB711B963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781BDC-2C94-4DB5-A240-93756611E259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6A834F8-B9A6-6E11-18E9-83A244B3DF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F1EE35B9-2B57-E944-4B91-76AB87841C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7221D1-62C2-4CC7-8287-E152586660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0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DB14CE0-262E-5721-AC74-78EB5CAAB6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9E3ADF-1033-4954-A746-5C9229A62BAF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C57F050-63AB-C1E1-2C96-95E147B9E5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535BE99-6653-49E5-0277-481C5A3CA6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4C5FB9-2F6B-4E7A-86E4-EBACFE363C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2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4D55F0-73EE-C383-0EEF-F0868AAC3C6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83184" y="2591848"/>
            <a:ext cx="6045647" cy="35935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9A974CA-D78A-1885-C9AE-10785A29C3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120" y="2591848"/>
            <a:ext cx="3811904" cy="3277136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7">
            <a:extLst>
              <a:ext uri="{FF2B5EF4-FFF2-40B4-BE49-F238E27FC236}">
                <a16:creationId xmlns:a16="http://schemas.microsoft.com/office/drawing/2014/main" id="{2B5C57B0-91FF-B3AC-97E0-5D5F93C3090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2AA60D-079B-4081-8229-CC550CD03FF4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9792FE4D-BECE-6542-EEF3-6ABD6E8E56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5FADDD5F-3136-67EF-D745-6AB7B69149C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267D8-4504-42CF-A91C-AFD126AE3F18}" type="slidenum">
              <a:t>‹#›</a:t>
            </a:fld>
            <a:endParaRPr lang="en-US"/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A061C9B6-0EE2-064F-C9D4-225B7615B7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55D769F-74FB-7F0F-2915-7F8DE3BDEBD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2267712"/>
            <a:ext cx="6571472" cy="4590288"/>
          </a:xfrm>
          <a:solidFill>
            <a:srgbClr val="D9D9D9"/>
          </a:solidFill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DC21FE6-D0A7-54F2-BFAB-F9583898D5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35967" y="2587751"/>
            <a:ext cx="3992855" cy="3593591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7">
            <a:extLst>
              <a:ext uri="{FF2B5EF4-FFF2-40B4-BE49-F238E27FC236}">
                <a16:creationId xmlns:a16="http://schemas.microsoft.com/office/drawing/2014/main" id="{731290F3-25CA-ABB1-459F-AD3B23E997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668000-03F7-42A2-BC89-4F3C1E144B7B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9508877A-78A5-D043-C847-04E21CED53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CE660249-84E1-5C6C-271F-6E2814AF81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FAF87B-7C11-425C-9DFB-DB1D2914696F}" type="slidenum"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1A67E3-0EDC-AF90-9F8D-B84B93BFF2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738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5ABF8BC2-3BB6-FC90-6544-CE0F30516AD0}"/>
              </a:ext>
            </a:extLst>
          </p:cNvPr>
          <p:cNvSpPr/>
          <p:nvPr/>
        </p:nvSpPr>
        <p:spPr>
          <a:xfrm>
            <a:off x="0" y="0"/>
            <a:ext cx="12191996" cy="2264987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47BD7E6-7ED5-5068-8B10-E2302E73D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120" y="317818"/>
            <a:ext cx="10268711" cy="17007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7877E2-6420-937B-3E25-F757DF0CA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120" y="2587751"/>
            <a:ext cx="10268711" cy="35935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7EE7FF3-6375-05A3-539B-4C4B6B95C93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903720" y="6356351"/>
            <a:ext cx="32369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50" baseline="0">
                <a:solidFill>
                  <a:srgbClr val="000000"/>
                </a:solidFill>
                <a:uFillTx/>
                <a:latin typeface="Franklin Gothic Medium"/>
              </a:defRPr>
            </a:lvl1pPr>
          </a:lstStyle>
          <a:p>
            <a:pPr lvl="0"/>
            <a:fld id="{D9F56FB1-DAFD-4583-AA30-39D7834A6C7B}" type="datetime1">
              <a:rPr lang="en-US"/>
              <a:pPr lvl="0"/>
              <a:t>4/7/2025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8CBC53-04E7-F2EB-7B0B-6A60A6E5841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60120" y="6356351"/>
            <a:ext cx="550468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all" spc="50" baseline="0">
                <a:solidFill>
                  <a:srgbClr val="000000"/>
                </a:solidFill>
                <a:uFillTx/>
                <a:latin typeface="Franklin Gothic Medium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AEBBC9-5D91-2543-ABC6-70A0A7917FC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296144" y="6356351"/>
            <a:ext cx="93268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Franklin Gothic Medium"/>
              </a:defRPr>
            </a:lvl1pPr>
          </a:lstStyle>
          <a:p>
            <a:pPr lvl="0"/>
            <a:fld id="{77F814D0-1F72-424D-B9BE-912AA1CDE4E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6600" b="0" i="0" u="none" strike="noStrike" kern="1200" cap="all" spc="120" baseline="0">
          <a:solidFill>
            <a:srgbClr val="FFFFFF"/>
          </a:solidFill>
          <a:uFillTx/>
          <a:latin typeface="Franklin Gothic Demi Cond"/>
        </a:defRPr>
      </a:lvl1pPr>
    </p:titleStyle>
    <p:bodyStyle>
      <a:lvl1pPr marL="0" marR="0" lvl="0" indent="0" algn="l" defTabSz="914400" rtl="0" fontAlgn="auto" hangingPunct="1">
        <a:lnSpc>
          <a:spcPct val="101000"/>
        </a:lnSpc>
        <a:spcBef>
          <a:spcPts val="700"/>
        </a:spcBef>
        <a:spcAft>
          <a:spcPts val="700"/>
        </a:spcAft>
        <a:buNone/>
        <a:tabLst/>
        <a:defRPr lang="en-US" sz="2600" b="0" i="0" u="none" strike="noStrike" kern="1200" cap="none" spc="50" baseline="0">
          <a:solidFill>
            <a:srgbClr val="000000"/>
          </a:solidFill>
          <a:uFillTx/>
          <a:latin typeface="Franklin Gothic Medium"/>
        </a:defRPr>
      </a:lvl1pPr>
      <a:lvl2pPr marL="274320" marR="0" lvl="1" indent="-274320" algn="l" defTabSz="914400" rtl="0" fontAlgn="auto" hangingPunct="1">
        <a:lnSpc>
          <a:spcPct val="101000"/>
        </a:lnSpc>
        <a:spcBef>
          <a:spcPts val="400"/>
        </a:spcBef>
        <a:spcAft>
          <a:spcPts val="400"/>
        </a:spcAft>
        <a:buSzPct val="100000"/>
        <a:buFont typeface="Wingdings" pitchFamily="2"/>
        <a:buChar char="§"/>
        <a:tabLst/>
        <a:defRPr lang="en-US" sz="2300" b="0" i="0" u="none" strike="noStrike" kern="1200" cap="none" spc="50" baseline="0">
          <a:solidFill>
            <a:srgbClr val="000000"/>
          </a:solidFill>
          <a:uFillTx/>
          <a:latin typeface="Franklin Gothic Medium"/>
        </a:defRPr>
      </a:lvl2pPr>
      <a:lvl3pPr marL="274320" marR="0" lvl="2" indent="0" algn="l" defTabSz="914400" rtl="0" fontAlgn="auto" hangingPunct="1">
        <a:lnSpc>
          <a:spcPct val="101000"/>
        </a:lnSpc>
        <a:spcBef>
          <a:spcPts val="400"/>
        </a:spcBef>
        <a:spcAft>
          <a:spcPts val="400"/>
        </a:spcAft>
        <a:buNone/>
        <a:tabLst/>
        <a:defRPr lang="en-US" sz="1800" b="1" i="0" u="none" strike="noStrike" kern="1200" cap="none" spc="50" baseline="0">
          <a:solidFill>
            <a:srgbClr val="000000"/>
          </a:solidFill>
          <a:uFillTx/>
          <a:latin typeface="Franklin Gothic Medium"/>
        </a:defRPr>
      </a:lvl3pPr>
      <a:lvl4pPr marL="594360" marR="0" lvl="3" indent="-274320" algn="l" defTabSz="914400" rtl="0" fontAlgn="auto" hangingPunct="1">
        <a:lnSpc>
          <a:spcPct val="101000"/>
        </a:lnSpc>
        <a:spcBef>
          <a:spcPts val="400"/>
        </a:spcBef>
        <a:spcAft>
          <a:spcPts val="400"/>
        </a:spcAft>
        <a:buSzPct val="100000"/>
        <a:buFont typeface="Wingdings" pitchFamily="2"/>
        <a:buChar char="§"/>
        <a:tabLst/>
        <a:defRPr lang="en-US" sz="1800" b="0" i="0" u="none" strike="noStrike" kern="1200" cap="none" spc="50" baseline="0">
          <a:solidFill>
            <a:srgbClr val="000000"/>
          </a:solidFill>
          <a:uFillTx/>
          <a:latin typeface="Franklin Gothic Medium"/>
        </a:defRPr>
      </a:lvl4pPr>
      <a:lvl5pPr marL="594360" marR="0" lvl="4" indent="0" algn="l" defTabSz="914400" rtl="0" fontAlgn="auto" hangingPunct="1">
        <a:lnSpc>
          <a:spcPct val="101000"/>
        </a:lnSpc>
        <a:spcBef>
          <a:spcPts val="400"/>
        </a:spcBef>
        <a:spcAft>
          <a:spcPts val="400"/>
        </a:spcAft>
        <a:buNone/>
        <a:tabLst/>
        <a:defRPr lang="en-US" sz="1800" b="1" i="0" u="none" strike="noStrike" kern="1200" cap="none" spc="50" baseline="0">
          <a:solidFill>
            <a:srgbClr val="000000"/>
          </a:solidFill>
          <a:uFillTx/>
          <a:latin typeface="Franklin Gothic Medium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702E4E5E-9852-8631-21DD-1D9C2C62F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Cím 1">
            <a:extLst>
              <a:ext uri="{FF2B5EF4-FFF2-40B4-BE49-F238E27FC236}">
                <a16:creationId xmlns:a16="http://schemas.microsoft.com/office/drawing/2014/main" id="{C356E6B5-8162-05FC-A5B0-0189BB42D7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3829" y="590598"/>
            <a:ext cx="6374425" cy="3227383"/>
          </a:xfrm>
        </p:spPr>
        <p:txBody>
          <a:bodyPr anchorCtr="0"/>
          <a:lstStyle/>
          <a:p>
            <a:pPr lvl="0"/>
            <a:r>
              <a:rPr lang="hu-HU" sz="6600" dirty="0" err="1"/>
              <a:t>Rentify</a:t>
            </a:r>
            <a:r>
              <a:rPr lang="hu-HU" sz="6600" dirty="0"/>
              <a:t> - ingatlanbérlés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A7F01B3-2950-FC8A-4F58-FE42288E8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5" name="Alcím 2">
            <a:extLst>
              <a:ext uri="{FF2B5EF4-FFF2-40B4-BE49-F238E27FC236}">
                <a16:creationId xmlns:a16="http://schemas.microsoft.com/office/drawing/2014/main" id="{093F2B63-A7F4-93D8-8E15-904B3DB16E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0440" y="4525959"/>
            <a:ext cx="6021205" cy="1509710"/>
          </a:xfrm>
        </p:spPr>
        <p:txBody>
          <a:bodyPr anchorCtr="0"/>
          <a:lstStyle/>
          <a:p>
            <a:pPr lvl="0" algn="l"/>
            <a:r>
              <a:rPr lang="hu-HU" sz="2400" dirty="0"/>
              <a:t>Készítette: </a:t>
            </a:r>
            <a:r>
              <a:rPr lang="hu-HU" sz="2400" dirty="0" err="1"/>
              <a:t>Jancsurák</a:t>
            </a:r>
            <a:r>
              <a:rPr lang="hu-HU" sz="2400" dirty="0"/>
              <a:t> Napsugár, Katona Alexandra, Varga Antónia Beáta</a:t>
            </a:r>
          </a:p>
        </p:txBody>
      </p:sp>
      <p:pic>
        <p:nvPicPr>
          <p:cNvPr id="6" name="Picture 3" descr="Háromszöges absztrakt háttér">
            <a:extLst>
              <a:ext uri="{FF2B5EF4-FFF2-40B4-BE49-F238E27FC236}">
                <a16:creationId xmlns:a16="http://schemas.microsoft.com/office/drawing/2014/main" id="{37B6C60A-F218-17B4-42BB-29E62138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54" r="30715" b="-1"/>
          <a:stretch>
            <a:fillRect/>
          </a:stretch>
        </p:blipFill>
        <p:spPr>
          <a:xfrm>
            <a:off x="7534655" y="9"/>
            <a:ext cx="4657340" cy="68579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4B51C1-E2E6-1509-286A-CF227A863B6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b="1" dirty="0"/>
              <a:t>Integrációs tesztek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60D4A8-47F2-0D87-CC58-D39E4E35B18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65152" y="2823722"/>
            <a:ext cx="4201814" cy="3183785"/>
          </a:xfrm>
        </p:spPr>
        <p:txBody>
          <a:bodyPr/>
          <a:lstStyle/>
          <a:p>
            <a:pPr lvl="0"/>
            <a:r>
              <a:rPr lang="hu-HU" sz="2400" dirty="0"/>
              <a:t>Az integrációs teszteket </a:t>
            </a:r>
            <a:r>
              <a:rPr lang="hu-HU" sz="2400" dirty="0" err="1"/>
              <a:t>Selenium</a:t>
            </a:r>
            <a:r>
              <a:rPr lang="hu-HU" sz="2400" dirty="0"/>
              <a:t> </a:t>
            </a:r>
            <a:r>
              <a:rPr lang="hu-HU" sz="2400" dirty="0" err="1"/>
              <a:t>WebDriverrel</a:t>
            </a:r>
            <a:r>
              <a:rPr lang="hu-HU" sz="2400" dirty="0"/>
              <a:t>, </a:t>
            </a:r>
            <a:r>
              <a:rPr lang="hu-HU" sz="2400" dirty="0" err="1"/>
              <a:t>Jest</a:t>
            </a:r>
            <a:r>
              <a:rPr lang="hu-HU" sz="2400" dirty="0"/>
              <a:t>-tel és </a:t>
            </a:r>
            <a:r>
              <a:rPr lang="hu-HU" sz="2400" dirty="0" err="1"/>
              <a:t>Mock</a:t>
            </a:r>
            <a:r>
              <a:rPr lang="hu-HU" sz="2400" dirty="0"/>
              <a:t>-kal végeztük, hogy szimuláljuk a felhasználói interakciókat és teszteljük az alkalmazás különböző komponenseinek együttműködését.</a:t>
            </a:r>
          </a:p>
          <a:p>
            <a:pPr lvl="0"/>
            <a:endParaRPr lang="hu-HU" sz="2400" dirty="0"/>
          </a:p>
        </p:txBody>
      </p:sp>
      <p:pic>
        <p:nvPicPr>
          <p:cNvPr id="4" name="Kép 4" descr="A képen szöveg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83AA93B-024F-0194-D6F0-4EA73040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26" y="1682660"/>
            <a:ext cx="5722370" cy="51753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10A7DB-72F4-9E4D-FCD7-E54E3BE4BC6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b="1" dirty="0"/>
              <a:t>Egység tesztek</a:t>
            </a:r>
            <a:endParaRPr lang="hu-H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7C87BE-64F3-D748-D731-0E195A421A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2119" y="3244335"/>
            <a:ext cx="3923068" cy="2308324"/>
          </a:xfrm>
        </p:spPr>
        <p:txBody>
          <a:bodyPr anchor="ctr">
            <a:spAutoFit/>
          </a:bodyPr>
          <a:lstStyle/>
          <a:p>
            <a:pPr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hu-HU" sz="2400" dirty="0">
                <a:latin typeface="Franklin Gothic Medium" panose="020B0603020102020204" pitchFamily="34" charset="0"/>
              </a:rPr>
              <a:t>Az egység teszteket a kód egyes részeinek izolált tesztelésére végeztük. Pythonban unittest-tel, JavaScript-ben pedig </a:t>
            </a:r>
            <a:r>
              <a:rPr lang="hu-HU" sz="2400" dirty="0" err="1">
                <a:latin typeface="Franklin Gothic Medium" panose="020B0603020102020204" pitchFamily="34" charset="0"/>
              </a:rPr>
              <a:t>Jest</a:t>
            </a:r>
            <a:r>
              <a:rPr lang="hu-HU" sz="2400" dirty="0">
                <a:latin typeface="Franklin Gothic Medium" panose="020B0603020102020204" pitchFamily="34" charset="0"/>
              </a:rPr>
              <a:t>-tel.</a:t>
            </a:r>
          </a:p>
        </p:txBody>
      </p:sp>
      <p:pic>
        <p:nvPicPr>
          <p:cNvPr id="4" name="Kép 4" descr="A képen szöveg, elektronika, képernyőkép, képernyő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5CDBE4-639B-D69F-AA89-A2C5BB33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271" y="2229535"/>
            <a:ext cx="7167725" cy="46284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93C218-73A2-DE5F-7C76-0976C03567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875" y="347307"/>
            <a:ext cx="12362587" cy="1700784"/>
          </a:xfrm>
        </p:spPr>
        <p:txBody>
          <a:bodyPr anchorCtr="1"/>
          <a:lstStyle/>
          <a:p>
            <a:pPr lvl="0" algn="ctr"/>
            <a:r>
              <a:rPr lang="hu-HU" sz="4800" dirty="0"/>
              <a:t>WPF - Windows </a:t>
            </a:r>
            <a:r>
              <a:rPr lang="hu-HU" sz="4800" dirty="0" err="1"/>
              <a:t>Presentation</a:t>
            </a:r>
            <a:r>
              <a:rPr lang="hu-HU" sz="4800" dirty="0"/>
              <a:t> </a:t>
            </a:r>
            <a:r>
              <a:rPr lang="hu-HU" sz="4800" dirty="0" err="1"/>
              <a:t>Foundation</a:t>
            </a:r>
            <a:endParaRPr lang="hu-HU" sz="4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3721FC-4147-52F0-F392-DA145AA9B09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2333850"/>
            <a:ext cx="4260811" cy="3832716"/>
          </a:xfrm>
        </p:spPr>
        <p:txBody>
          <a:bodyPr/>
          <a:lstStyle/>
          <a:p>
            <a:pPr lvl="0"/>
            <a:r>
              <a:rPr lang="hu-HU" dirty="0"/>
              <a:t>A WPF (Windows </a:t>
            </a:r>
            <a:r>
              <a:rPr lang="hu-HU" dirty="0" err="1"/>
              <a:t>Presentation</a:t>
            </a:r>
            <a:r>
              <a:rPr lang="hu-HU" dirty="0"/>
              <a:t> </a:t>
            </a:r>
            <a:r>
              <a:rPr lang="hu-HU" dirty="0" err="1"/>
              <a:t>Foundation</a:t>
            </a:r>
            <a:r>
              <a:rPr lang="hu-HU" dirty="0"/>
              <a:t>) egy UI-keretrendszer a .NET alkalmazások fejlesztéséhez, amely lehetővé teszi gazdag, interaktív felhasználói felületek létrehozását XAML és C# segítségével.</a:t>
            </a:r>
          </a:p>
        </p:txBody>
      </p:sp>
      <p:pic>
        <p:nvPicPr>
          <p:cNvPr id="4" name="Kép 8" descr="A képen szöveg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9E961D-79B8-683D-27D4-D595F185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91" y="3393658"/>
            <a:ext cx="8209940" cy="34643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Kép 6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9770458-9DF4-58FA-1F99-EF79EAE05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405" y="2026712"/>
            <a:ext cx="3215917" cy="16460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4" descr="A képen szöveg, képernyőkép, szám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CC04FF8-1277-0290-9EAF-7F264D4F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453" y="2884648"/>
            <a:ext cx="8447647" cy="35574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EF5E1C7F-3ADC-3A8A-6797-649D6D471A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dirty="0"/>
              <a:t>Adatbázis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A3578A9D-C495-5352-8165-2ADE916540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5484" y="2558253"/>
            <a:ext cx="4113327" cy="3773719"/>
          </a:xfrm>
        </p:spPr>
        <p:txBody>
          <a:bodyPr/>
          <a:lstStyle/>
          <a:p>
            <a:pPr lvl="0"/>
            <a:r>
              <a:rPr lang="hu-HU" dirty="0"/>
              <a:t>Az adatbázis </a:t>
            </a:r>
            <a:r>
              <a:rPr lang="hu-HU" dirty="0" err="1"/>
              <a:t>MySQL</a:t>
            </a:r>
            <a:r>
              <a:rPr lang="hu-HU" dirty="0"/>
              <a:t>-t használ, amely egy népszerű, nyílt forráskódú relációs adatbázis-kezelő rendszer, és lehetővé teszi az adatok hatékony tárolását, lekérdezését és kezelését.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5CAAAD-2D27-B857-E43E-4B05F54F32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dirty="0" err="1"/>
              <a:t>React</a:t>
            </a:r>
            <a:r>
              <a:rPr lang="hu-HU" dirty="0"/>
              <a:t> </a:t>
            </a:r>
            <a:r>
              <a:rPr lang="hu-HU" dirty="0" err="1"/>
              <a:t>native</a:t>
            </a:r>
            <a:endParaRPr lang="hu-HU" dirty="0"/>
          </a:p>
        </p:txBody>
      </p:sp>
      <p:pic>
        <p:nvPicPr>
          <p:cNvPr id="3" name="Kép 8">
            <a:extLst>
              <a:ext uri="{FF2B5EF4-FFF2-40B4-BE49-F238E27FC236}">
                <a16:creationId xmlns:a16="http://schemas.microsoft.com/office/drawing/2014/main" id="{2CC3A43A-1D9B-2D3C-2429-E4A72B62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928439"/>
            <a:ext cx="6004279" cy="38219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Kép 6">
            <a:extLst>
              <a:ext uri="{FF2B5EF4-FFF2-40B4-BE49-F238E27FC236}">
                <a16:creationId xmlns:a16="http://schemas.microsoft.com/office/drawing/2014/main" id="{01A1322D-E9A3-4202-A257-3BD68CD2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049" y="0"/>
            <a:ext cx="2514947" cy="51442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FC9D3DF-BE31-3E69-5884-661DD77368F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713" y="3306580"/>
            <a:ext cx="5380686" cy="2308320"/>
          </a:xfrm>
        </p:spPr>
        <p:txBody>
          <a:bodyPr anchor="ctr">
            <a:spAutoFit/>
          </a:bodyPr>
          <a:lstStyle/>
          <a:p>
            <a:pPr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hu-HU" sz="2400" dirty="0">
                <a:latin typeface="Franklin Gothic Medium" pitchFamily="34"/>
              </a:rPr>
              <a:t>A </a:t>
            </a:r>
            <a:r>
              <a:rPr lang="hu-HU" sz="2400" dirty="0" err="1">
                <a:latin typeface="Franklin Gothic Medium" pitchFamily="34"/>
              </a:rPr>
              <a:t>React</a:t>
            </a:r>
            <a:r>
              <a:rPr lang="hu-HU" sz="2400" dirty="0">
                <a:latin typeface="Franklin Gothic Medium" pitchFamily="34"/>
              </a:rPr>
              <a:t> </a:t>
            </a:r>
            <a:r>
              <a:rPr lang="hu-HU" sz="2400" dirty="0" err="1">
                <a:latin typeface="Franklin Gothic Medium" pitchFamily="34"/>
              </a:rPr>
              <a:t>Native</a:t>
            </a:r>
            <a:r>
              <a:rPr lang="hu-HU" sz="2400" dirty="0">
                <a:latin typeface="Franklin Gothic Medium" pitchFamily="34"/>
              </a:rPr>
              <a:t> egy </a:t>
            </a:r>
            <a:r>
              <a:rPr lang="hu-HU" sz="2400" dirty="0" err="1">
                <a:latin typeface="Franklin Gothic Medium" pitchFamily="34"/>
              </a:rPr>
              <a:t>kereszplatformos</a:t>
            </a:r>
            <a:r>
              <a:rPr lang="hu-HU" sz="2400" dirty="0">
                <a:latin typeface="Franklin Gothic Medium" pitchFamily="34"/>
              </a:rPr>
              <a:t> mobilalkalmazás-fejlesztő keretrendszer, amellyel natív mobilappok készíthetők JavaScript és </a:t>
            </a:r>
            <a:r>
              <a:rPr lang="hu-HU" sz="2400" dirty="0" err="1">
                <a:latin typeface="Franklin Gothic Medium" pitchFamily="34"/>
              </a:rPr>
              <a:t>React</a:t>
            </a:r>
            <a:r>
              <a:rPr lang="hu-HU" sz="2400" dirty="0">
                <a:latin typeface="Franklin Gothic Medium" pitchFamily="34"/>
              </a:rPr>
              <a:t> segítségével, egyetlen kódbázisból Androidra és iOS-re is.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8286DC-916C-F104-2C42-3ECFEE41CD6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/>
              <a:t>Köszönjük a figyelmet!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6BB61F-D713-0964-D487-74F63EB2F62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 anchorCtr="1"/>
          <a:lstStyle/>
          <a:p>
            <a:pPr lvl="0" algn="ctr"/>
            <a:r>
              <a:rPr lang="hu-HU"/>
              <a:t>Bízunk benne, hogy sikerült átfogó képet adnunk a platform működéséről és technológiai hátteréről.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0">
            <a:extLst>
              <a:ext uri="{FF2B5EF4-FFF2-40B4-BE49-F238E27FC236}">
                <a16:creationId xmlns:a16="http://schemas.microsoft.com/office/drawing/2014/main" id="{34B49191-5975-A690-58EE-34E90EC09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1527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Rectangle 32">
            <a:extLst>
              <a:ext uri="{FF2B5EF4-FFF2-40B4-BE49-F238E27FC236}">
                <a16:creationId xmlns:a16="http://schemas.microsoft.com/office/drawing/2014/main" id="{3C873B90-C9E4-D312-D976-2EEA03441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2264987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2C3BE5CC-7800-EDF4-10F2-A6AE9566276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dirty="0"/>
              <a:t>A Platform Bemutatása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AB54F48-FBEA-B9C1-C91B-CD3279636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9" y="3002560"/>
            <a:ext cx="6696635" cy="31809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33A215A4-B88E-4C56-4B62-ED0519766A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21744" y="2833826"/>
            <a:ext cx="5370252" cy="3366381"/>
          </a:xfrm>
        </p:spPr>
        <p:txBody>
          <a:bodyPr anchor="ctr"/>
          <a:lstStyle/>
          <a:p>
            <a:pPr lvl="0">
              <a:lnSpc>
                <a:spcPct val="91000"/>
              </a:lnSpc>
            </a:pPr>
            <a:r>
              <a:rPr lang="hu-HU" dirty="0"/>
              <a:t>Ez az ingatlanbérlési platform egyszerűsíti a bérlők és tulajdonosok közötti kapcsolatfelvételt, gyors és megbízható keresést biztosítva. Célja, hogy kényelmes és biztonságos élményt nyújtson mindkét fél számára, miközben megkönnyíti a bérlés folyamatát.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0DEBC2-049F-7500-611C-178284F2467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dirty="0"/>
              <a:t>A platform működése</a:t>
            </a:r>
          </a:p>
        </p:txBody>
      </p:sp>
      <p:pic>
        <p:nvPicPr>
          <p:cNvPr id="3" name="Kép 5">
            <a:extLst>
              <a:ext uri="{FF2B5EF4-FFF2-40B4-BE49-F238E27FC236}">
                <a16:creationId xmlns:a16="http://schemas.microsoft.com/office/drawing/2014/main" id="{85D8508E-8FBE-9742-3F63-6781DC5A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503" y="2546558"/>
            <a:ext cx="6466536" cy="311676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artalom helye 2">
            <a:extLst>
              <a:ext uri="{FF2B5EF4-FFF2-40B4-BE49-F238E27FC236}">
                <a16:creationId xmlns:a16="http://schemas.microsoft.com/office/drawing/2014/main" id="{1AF6988F-606C-D8C3-8D15-147D3A7392B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653" y="2477731"/>
            <a:ext cx="5430850" cy="3593591"/>
          </a:xfrm>
        </p:spPr>
        <p:txBody>
          <a:bodyPr/>
          <a:lstStyle/>
          <a:p>
            <a:pPr lvl="0"/>
            <a:r>
              <a:rPr lang="hu-HU" sz="2300" dirty="0"/>
              <a:t>A platform úgy működik, hogy a tulajdonosok ingatlanhirdetéseket töltenek fel, amelyek tartalmazzák az árakat, elhelyezkedést és a részleteket. A bérlők szűrők segítségével kereshetnek az ingatlanok között, majd online foglalhatják azokat. A bérbeadók visszaigazolják vagy elutasítják a foglalásokat. </a:t>
            </a:r>
          </a:p>
          <a:p>
            <a:pPr lvl="0"/>
            <a:endParaRPr lang="hu-HU" sz="2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1B4ACB-6522-14CB-4EB9-2868AD0DFE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dirty="0"/>
              <a:t>Technológiai háttér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F2CA97-0FB9-123E-1F08-166EC0A33DF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hu-HU" b="1" dirty="0"/>
              <a:t>Backend</a:t>
            </a:r>
            <a:r>
              <a:rPr lang="hu-HU" dirty="0"/>
              <a:t>: Szerverek, adatbázisok, API-k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hu-HU" b="1" dirty="0"/>
              <a:t>Frontend</a:t>
            </a:r>
            <a:r>
              <a:rPr lang="hu-HU" dirty="0"/>
              <a:t>: </a:t>
            </a:r>
            <a:r>
              <a:rPr lang="hu-HU" dirty="0" err="1"/>
              <a:t>Admin</a:t>
            </a:r>
            <a:r>
              <a:rPr lang="hu-HU" dirty="0"/>
              <a:t> felület, mobilalkalmazás/weboldal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6181B8-0028-42BE-5F05-FC75F4B525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dirty="0"/>
              <a:t>Frontend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378961-FC54-DBE1-43C3-77006A3812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91529" y="2414948"/>
            <a:ext cx="4319799" cy="3724561"/>
          </a:xfrm>
        </p:spPr>
        <p:txBody>
          <a:bodyPr>
            <a:noAutofit/>
          </a:bodyPr>
          <a:lstStyle/>
          <a:p>
            <a:pPr lvl="0"/>
            <a:r>
              <a:rPr lang="hu-HU" sz="2800" dirty="0"/>
              <a:t>A frontend </a:t>
            </a:r>
            <a:r>
              <a:rPr lang="hu-HU" sz="2800" dirty="0" err="1"/>
              <a:t>React</a:t>
            </a:r>
            <a:r>
              <a:rPr lang="hu-HU" sz="2800" dirty="0"/>
              <a:t>-ben van írva, amely lehetővé teszi a dinamikus és interaktív felhasználói felületek létrehozását, és a komponens alapú struktúra révén könnyen karbantartható és bővíthető alkalmazásokat biztosít.</a:t>
            </a:r>
          </a:p>
        </p:txBody>
      </p:sp>
      <p:pic>
        <p:nvPicPr>
          <p:cNvPr id="4" name="Kép 6">
            <a:extLst>
              <a:ext uri="{FF2B5EF4-FFF2-40B4-BE49-F238E27FC236}">
                <a16:creationId xmlns:a16="http://schemas.microsoft.com/office/drawing/2014/main" id="{0BA424EB-4843-E2E6-EE00-D9C7AE0B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038" y="2253456"/>
            <a:ext cx="6640967" cy="46930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1FE674-D63E-50D4-340C-1378384593D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dirty="0"/>
              <a:t>Backend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AB6963-9661-2163-EAC5-FBCDADA77D0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8325" y="2957050"/>
            <a:ext cx="5781367" cy="2151400"/>
          </a:xfrm>
        </p:spPr>
        <p:txBody>
          <a:bodyPr>
            <a:noAutofit/>
          </a:bodyPr>
          <a:lstStyle/>
          <a:p>
            <a:pPr lvl="0"/>
            <a:r>
              <a:rPr lang="hu-HU" sz="2800" b="1" dirty="0"/>
              <a:t>C#</a:t>
            </a:r>
            <a:r>
              <a:rPr lang="hu-HU" sz="2800" dirty="0"/>
              <a:t>: A C# egy objektumorientált programozási nyelv, amelyet főként a Microsoft .NET keretrendszerében használnak webalkalmazások és szolgáltatások fejlesztésére.</a:t>
            </a:r>
          </a:p>
        </p:txBody>
      </p:sp>
      <p:pic>
        <p:nvPicPr>
          <p:cNvPr id="4" name="Kép 9">
            <a:extLst>
              <a:ext uri="{FF2B5EF4-FFF2-40B4-BE49-F238E27FC236}">
                <a16:creationId xmlns:a16="http://schemas.microsoft.com/office/drawing/2014/main" id="{6FDE6B38-62FE-689E-0352-AAA5C23D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7" y="1864900"/>
            <a:ext cx="6410629" cy="49930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7" descr="A képen szöveg, képernyőkép, szám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9F35EC9-240D-65D4-2B35-76E38C1CE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471" y="2684202"/>
            <a:ext cx="7954036" cy="33040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CAE40EB9-9273-1FFA-036C-326EEB7249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dirty="0"/>
              <a:t>Backend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4607EBEC-17C5-8A3B-2A0E-95002C581F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0355" y="2577181"/>
            <a:ext cx="4654103" cy="4039928"/>
          </a:xfrm>
        </p:spPr>
        <p:txBody>
          <a:bodyPr/>
          <a:lstStyle/>
          <a:p>
            <a:pPr lvl="0"/>
            <a:r>
              <a:rPr lang="hu-HU" sz="2800" b="1" dirty="0" err="1"/>
              <a:t>Swagger</a:t>
            </a:r>
            <a:r>
              <a:rPr lang="hu-HU" sz="2800" dirty="0"/>
              <a:t>: A </a:t>
            </a:r>
            <a:r>
              <a:rPr lang="hu-HU" sz="2800" dirty="0" err="1"/>
              <a:t>Swagger</a:t>
            </a:r>
            <a:r>
              <a:rPr lang="hu-HU" sz="2800" dirty="0"/>
              <a:t> egy eszközkészlet, amely lehetővé teszi API-k dokumentálását és tesztelését, így könnyen kezelhetjük a </a:t>
            </a:r>
            <a:r>
              <a:rPr lang="hu-HU" sz="2800" dirty="0" err="1"/>
              <a:t>RESTful</a:t>
            </a:r>
            <a:r>
              <a:rPr lang="hu-HU" sz="2800" dirty="0"/>
              <a:t> webszolgáltatásokat.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8C76BE-E759-A03C-55F2-BA9AB9C3B0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dirty="0"/>
              <a:t>Teszt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687F41-0709-CBC7-82DE-CD1BE7CF6BA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hu-HU" b="1" dirty="0"/>
              <a:t>Integrációs tesztek</a:t>
            </a:r>
            <a:r>
              <a:rPr lang="hu-HU" dirty="0"/>
              <a:t>: Ellenőrzik a rendszerkomponensek közötti kommunikációt.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hu-HU" b="1" dirty="0"/>
              <a:t>Egység tesztek</a:t>
            </a:r>
            <a:r>
              <a:rPr lang="hu-HU" dirty="0"/>
              <a:t>: Az alkalmazás kis egységeinek, pl. függvények működését tesztelik.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hu-HU" b="1" dirty="0"/>
              <a:t>Funkcionális tesztek</a:t>
            </a:r>
            <a:r>
              <a:rPr lang="hu-HU" dirty="0"/>
              <a:t>: Az alkalmazás funkcióit és azok működését ellenőrzik a specifikációk szerint.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4C4CE2-7A6F-0660-6426-598E3F7C8D9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/>
          <a:p>
            <a:pPr lvl="0" algn="ctr"/>
            <a:r>
              <a:rPr lang="hu-HU" b="1" dirty="0"/>
              <a:t>Funkcionális teszt</a:t>
            </a:r>
            <a:endParaRPr lang="hu-HU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8D940B2-2495-F0B9-CB32-20A5E14F45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2584734"/>
            <a:ext cx="5686489" cy="2246772"/>
          </a:xfrm>
        </p:spPr>
        <p:txBody>
          <a:bodyPr anchor="ctr">
            <a:spAutoFit/>
          </a:bodyPr>
          <a:lstStyle/>
          <a:p>
            <a:pPr lv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hu-HU" sz="2800" dirty="0">
                <a:latin typeface="Franklin Gothic Medium" panose="020B0603020102020204" pitchFamily="34" charset="0"/>
              </a:rPr>
              <a:t>A funkcionális tesztek az alkalmazás funkcióit ellenőrzik a specifikációk szerint. Pythonban a unittest vagy </a:t>
            </a:r>
            <a:r>
              <a:rPr lang="hu-HU" sz="2800" dirty="0" err="1">
                <a:latin typeface="Franklin Gothic Medium" panose="020B0603020102020204" pitchFamily="34" charset="0"/>
              </a:rPr>
              <a:t>pytest</a:t>
            </a:r>
            <a:r>
              <a:rPr lang="hu-HU" sz="2800" dirty="0">
                <a:latin typeface="Franklin Gothic Medium" panose="020B0603020102020204" pitchFamily="34" charset="0"/>
              </a:rPr>
              <a:t> könyvtárakat használják ezek automatizálására. </a:t>
            </a:r>
          </a:p>
        </p:txBody>
      </p:sp>
      <p:pic>
        <p:nvPicPr>
          <p:cNvPr id="4" name="Kép 8">
            <a:extLst>
              <a:ext uri="{FF2B5EF4-FFF2-40B4-BE49-F238E27FC236}">
                <a16:creationId xmlns:a16="http://schemas.microsoft.com/office/drawing/2014/main" id="{9CEC0D82-3289-1539-F5CD-080EA3D0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45" y="2231922"/>
            <a:ext cx="6882551" cy="46998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410</Words>
  <Application>Microsoft Office PowerPoint</Application>
  <PresentationFormat>Szélesvásznú</PresentationFormat>
  <Paragraphs>33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Franklin Gothic Demi Cond</vt:lpstr>
      <vt:lpstr>Franklin Gothic Medium</vt:lpstr>
      <vt:lpstr>Wingdings</vt:lpstr>
      <vt:lpstr>JuxtaposeVTI</vt:lpstr>
      <vt:lpstr>Rentify - ingatlanbérlés</vt:lpstr>
      <vt:lpstr>A Platform Bemutatása</vt:lpstr>
      <vt:lpstr>A platform működése</vt:lpstr>
      <vt:lpstr>Technológiai háttér</vt:lpstr>
      <vt:lpstr>Frontend</vt:lpstr>
      <vt:lpstr>Backend</vt:lpstr>
      <vt:lpstr>Backend</vt:lpstr>
      <vt:lpstr>Teszt</vt:lpstr>
      <vt:lpstr>Funkcionális teszt</vt:lpstr>
      <vt:lpstr>Integrációs tesztek</vt:lpstr>
      <vt:lpstr>Egység tesztek</vt:lpstr>
      <vt:lpstr>WPF - Windows Presentation Foundation</vt:lpstr>
      <vt:lpstr>Adatbázis</vt:lpstr>
      <vt:lpstr>React native</vt:lpstr>
      <vt:lpstr>Köszönjük a figyelmet!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Antónia Varga</dc:creator>
  <cp:lastModifiedBy>Antónia Varga</cp:lastModifiedBy>
  <cp:revision>8</cp:revision>
  <dcterms:created xsi:type="dcterms:W3CDTF">2025-04-07T07:12:21Z</dcterms:created>
  <dcterms:modified xsi:type="dcterms:W3CDTF">2025-04-07T13:19:13Z</dcterms:modified>
</cp:coreProperties>
</file>